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9" r:id="rId6"/>
    <p:sldId id="257" r:id="rId7"/>
    <p:sldId id="258" r:id="rId8"/>
    <p:sldId id="260" r:id="rId9"/>
  </p:sldIdLst>
  <p:sldSz cx="12192000" cy="6858000"/>
  <p:notesSz cx="6858000" cy="9144000"/>
  <p:defaultTextStyle>
    <a:defPPr rtl="0"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2" autoAdjust="0"/>
  </p:normalViewPr>
  <p:slideViewPr>
    <p:cSldViewPr snapToGrid="0">
      <p:cViewPr varScale="1">
        <p:scale>
          <a:sx n="58" d="100"/>
          <a:sy n="58" d="100"/>
        </p:scale>
        <p:origin x="10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="" xmlns:a16="http://schemas.microsoft.com/office/drawing/2014/main" id="{B9E0A8B5-F0EC-47C2-AE99-A8F8D9038C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="" xmlns:a16="http://schemas.microsoft.com/office/drawing/2014/main" id="{99317FDE-A26E-43DA-9291-B35418585B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EEF43-CC66-46B8-8BA0-F274B0A8479D}" type="datetimeFigureOut">
              <a:rPr lang="sv-SE" smtClean="0"/>
              <a:t>2022-07-30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="" xmlns:a16="http://schemas.microsoft.com/office/drawing/2014/main" id="{CC52ACB9-24A7-4224-864A-14351A883F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="" xmlns:a16="http://schemas.microsoft.com/office/drawing/2014/main" id="{07DB3E8F-C433-43A8-AD5E-C31AB7A67C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5518E-6F7B-45B3-9676-DAEE96D96F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836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noProof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1F50E-340D-4D4E-B3F4-94862D538F22}" type="datetimeFigureOut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8519-C0B3-463D-AD08-6A0ABFB14ADB}" type="slidenum">
              <a:rPr lang="sv-SE" noProof="0" smtClean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46201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ktangel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069848" y="1298448"/>
            <a:ext cx="7315200" cy="3255264"/>
          </a:xfrm>
        </p:spPr>
        <p:txBody>
          <a:bodyPr rtlCol="0"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1100015" y="4670246"/>
            <a:ext cx="7315200" cy="914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v-SE" noProof="0"/>
              <a:t>Klicka om du vill redigera mall för underrubriksformat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B714C-BB57-4C3F-8C29-0B8ACB7E0562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3546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4DCB5E-49F0-42AE-AD87-8E5C236AD057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9439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 hasCustomPrompt="1"/>
          </p:nvPr>
        </p:nvSpPr>
        <p:spPr>
          <a:xfrm>
            <a:off x="381000" y="990600"/>
            <a:ext cx="2819400" cy="4953000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rtlCol="0" anchor="t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3B0882-23BB-4685-BF7C-B316627FFC59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9719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76BCC-3466-4A42-BB79-CA466DD45B0F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18179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867912" y="1298448"/>
            <a:ext cx="7315200" cy="3255264"/>
          </a:xfrm>
        </p:spPr>
        <p:txBody>
          <a:bodyPr rtlCol="0"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022811-3F50-413E-92D3-2046570769CA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066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504F76-EBBA-480D-827A-1AF2B9D9BFC4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141377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DB55DD-D94A-4D71-90CE-F7A4267F6C52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39466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v-SE" noProof="0"/>
              <a:t>Klicka för att ändra formatet för bakgrundsrubriken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9F9466-FFE8-4852-86FB-C31F199A16E4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63204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F98086-966B-41BE-ACFE-99CF27A138B0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2164920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06981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3 för text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60072-EFCE-400A-8FBB-FC7FCED5C760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="" xmlns:a16="http://schemas.microsoft.com/office/drawing/2014/main" id="{87B0DF2F-DAFD-4616-9E25-0C28D75BF30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1805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12" name="Platshållare för innehåll 2">
            <a:extLst>
              <a:ext uri="{FF2B5EF4-FFF2-40B4-BE49-F238E27FC236}">
                <a16:creationId xmlns="" xmlns:a16="http://schemas.microsoft.com/office/drawing/2014/main" id="{336DA0F9-D851-437C-A45B-EC125A3D3DB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76629" y="1852122"/>
            <a:ext cx="2458230" cy="2008678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="" xmlns:a16="http://schemas.microsoft.com/office/drawing/2014/main" id="{0FF0BA98-3AB4-4D88-B1C2-6279BCACFA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87792" y="3971924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="" xmlns:a16="http://schemas.microsoft.com/office/drawing/2014/main" id="{D9DEF72B-B924-4A0D-8C83-3B370632C0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2616" y="3971925"/>
            <a:ext cx="2477419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text 5">
            <a:extLst>
              <a:ext uri="{FF2B5EF4-FFF2-40B4-BE49-F238E27FC236}">
                <a16:creationId xmlns="" xmlns:a16="http://schemas.microsoft.com/office/drawing/2014/main" id="{E9D30C54-E9E8-4300-8DA4-352DB3A71A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070240" y="3971924"/>
            <a:ext cx="2458230" cy="8032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75080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56032" y="1143000"/>
            <a:ext cx="2834640" cy="2377440"/>
          </a:xfrm>
        </p:spPr>
        <p:txBody>
          <a:bodyPr rtlCol="0" anchor="b">
            <a:normAutofit/>
          </a:bodyPr>
          <a:lstStyle>
            <a:lvl1pPr>
              <a:defRPr sz="3200"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44BDAB-1B2C-4A8D-815F-1D95560A450C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 rtlCol="0"/>
          <a:lstStyle/>
          <a:p>
            <a:pPr rtl="0"/>
            <a:endParaRPr lang="sv-SE" noProof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305941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8" name="Rektangel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CDDAC9E3-CA9C-4502-B21E-1452570649DA}" type="datetime1">
              <a:rPr lang="sv-SE" noProof="0" smtClean="0"/>
              <a:t>2022-07-30</a:t>
            </a:fld>
            <a:endParaRPr lang="sv-SE" noProof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sv-SE" noProof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4FAB73BC-B049-4115-A692-8D63A059BFB8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3593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cid:28BF7563-E5BF-4899-A0C7-DC4B1B1BAE2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äxt&#10;&#10;Automatiskt genererad beskrivning">
            <a:extLst>
              <a:ext uri="{FF2B5EF4-FFF2-40B4-BE49-F238E27FC236}">
                <a16:creationId xmlns="" xmlns:a16="http://schemas.microsoft.com/office/drawing/2014/main" id="{632D928B-E912-42D9-B74D-BFC33F7C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28BF7563-E5BF-4899-A0C7-DC4B1B1BAE21">
            <a:extLst>
              <a:ext uri="{FF2B5EF4-FFF2-40B4-BE49-F238E27FC236}">
                <a16:creationId xmlns="" xmlns:a16="http://schemas.microsoft.com/office/drawing/2014/main" id="{0B3F1C01-F72E-49C2-B503-445A4353A188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67" y="-937232"/>
            <a:ext cx="4488921" cy="6388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2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äxt&#10;&#10;Automatiskt genererad beskrivning">
            <a:extLst>
              <a:ext uri="{FF2B5EF4-FFF2-40B4-BE49-F238E27FC236}">
                <a16:creationId xmlns="" xmlns:a16="http://schemas.microsoft.com/office/drawing/2014/main" id="{632D928B-E912-42D9-B74D-BFC33F7C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117DD664-5F89-4055-95F3-1F9FFE84650C}"/>
              </a:ext>
            </a:extLst>
          </p:cNvPr>
          <p:cNvSpPr/>
          <p:nvPr/>
        </p:nvSpPr>
        <p:spPr>
          <a:xfrm>
            <a:off x="1307690" y="1140542"/>
            <a:ext cx="3637936" cy="3775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Dagens lektion </a:t>
            </a:r>
          </a:p>
          <a:p>
            <a:pPr algn="ctr"/>
            <a:endParaRPr lang="sv-SE" dirty="0"/>
          </a:p>
          <a:p>
            <a:pPr marL="285750" indent="-285750" algn="ctr">
              <a:buFontTx/>
              <a:buChar char="-"/>
            </a:pPr>
            <a:r>
              <a:rPr lang="sv-SE" dirty="0"/>
              <a:t>Begreppet synd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Berättelsen om Edens lustgård och syndafallet </a:t>
            </a:r>
          </a:p>
          <a:p>
            <a:pPr marL="285750" indent="-285750" algn="ctr">
              <a:buFontTx/>
              <a:buChar char="-"/>
            </a:pPr>
            <a:r>
              <a:rPr lang="sv-SE" dirty="0"/>
              <a:t>Arbete med uppgift </a:t>
            </a:r>
          </a:p>
        </p:txBody>
      </p:sp>
    </p:spTree>
    <p:extLst>
      <p:ext uri="{BB962C8B-B14F-4D97-AF65-F5344CB8AC3E}">
        <p14:creationId xmlns:p14="http://schemas.microsoft.com/office/powerpoint/2010/main" val="67388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äxt&#10;&#10;Automatiskt genererad beskrivning">
            <a:extLst>
              <a:ext uri="{FF2B5EF4-FFF2-40B4-BE49-F238E27FC236}">
                <a16:creationId xmlns="" xmlns:a16="http://schemas.microsoft.com/office/drawing/2014/main" id="{632D928B-E912-42D9-B74D-BFC33F7C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-157306"/>
            <a:ext cx="12191980" cy="685799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3C9A5273-FC08-4978-A6C7-3AA6C1CD5906}"/>
              </a:ext>
            </a:extLst>
          </p:cNvPr>
          <p:cNvSpPr/>
          <p:nvPr/>
        </p:nvSpPr>
        <p:spPr>
          <a:xfrm>
            <a:off x="599768" y="796412"/>
            <a:ext cx="5220929" cy="3618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00" dirty="0"/>
          </a:p>
          <a:p>
            <a:pPr algn="ctr"/>
            <a:endParaRPr lang="sv-SE" sz="3600" dirty="0"/>
          </a:p>
          <a:p>
            <a:pPr algn="ctr"/>
            <a:r>
              <a:rPr lang="sv-SE" sz="3600" dirty="0"/>
              <a:t>Synd</a:t>
            </a:r>
          </a:p>
          <a:p>
            <a:pPr algn="ctr"/>
            <a:r>
              <a:rPr lang="sv-SE" sz="2800" dirty="0"/>
              <a:t>Betyder -&gt; Missa målet</a:t>
            </a:r>
          </a:p>
          <a:p>
            <a:pPr algn="ctr"/>
            <a:r>
              <a:rPr lang="sv-SE" sz="2800" dirty="0"/>
              <a:t>När det inte blir som det var meningen eller rätt  </a:t>
            </a:r>
          </a:p>
          <a:p>
            <a:pPr algn="ctr"/>
            <a:r>
              <a:rPr lang="sv-SE" sz="2800" dirty="0"/>
              <a:t>Exempel: 							</a:t>
            </a:r>
          </a:p>
          <a:p>
            <a:pPr marL="457200" indent="-457200" algn="ctr">
              <a:buFontTx/>
              <a:buChar char="-"/>
            </a:pPr>
            <a:r>
              <a:rPr lang="sv-SE" dirty="0"/>
              <a:t>Rött kort när man spelar fotboll </a:t>
            </a:r>
          </a:p>
          <a:p>
            <a:pPr marL="457200" indent="-457200" algn="ctr">
              <a:buFontTx/>
              <a:buChar char="-"/>
            </a:pPr>
            <a:r>
              <a:rPr lang="sv-SE" dirty="0"/>
              <a:t>Bakar kladdkaka som inte är kladdig </a:t>
            </a:r>
          </a:p>
          <a:p>
            <a:pPr marL="457200" indent="-457200" algn="ctr">
              <a:buFontTx/>
              <a:buChar char="-"/>
            </a:pPr>
            <a:r>
              <a:rPr lang="sv-SE" dirty="0"/>
              <a:t>Tar något som inte tillhör dig  </a:t>
            </a:r>
          </a:p>
          <a:p>
            <a:pPr marL="457200" indent="-457200" algn="ctr">
              <a:buFontTx/>
              <a:buChar char="-"/>
            </a:pPr>
            <a:endParaRPr lang="sv-SE" sz="2800" dirty="0"/>
          </a:p>
          <a:p>
            <a:pPr algn="ctr"/>
            <a:r>
              <a:rPr lang="sv-SE" sz="2800" dirty="0"/>
              <a:t> </a:t>
            </a:r>
          </a:p>
          <a:p>
            <a:pPr marL="457200" indent="-457200" algn="ctr">
              <a:buFontTx/>
              <a:buChar char="-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56424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gräs, utomhus, natur, växt&#10;&#10;Automatiskt genererad beskrivning">
            <a:extLst>
              <a:ext uri="{FF2B5EF4-FFF2-40B4-BE49-F238E27FC236}">
                <a16:creationId xmlns="" xmlns:a16="http://schemas.microsoft.com/office/drawing/2014/main" id="{632D928B-E912-42D9-B74D-BFC33F7CC8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094"/>
          <a:stretch/>
        </p:blipFill>
        <p:spPr>
          <a:xfrm>
            <a:off x="20" y="-157306"/>
            <a:ext cx="12191980" cy="6857990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="" xmlns:a16="http://schemas.microsoft.com/office/drawing/2014/main" id="{3C9A5273-FC08-4978-A6C7-3AA6C1CD5906}"/>
              </a:ext>
            </a:extLst>
          </p:cNvPr>
          <p:cNvSpPr/>
          <p:nvPr/>
        </p:nvSpPr>
        <p:spPr>
          <a:xfrm>
            <a:off x="1091381" y="865240"/>
            <a:ext cx="5702709" cy="2717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800" dirty="0"/>
          </a:p>
          <a:p>
            <a:pPr algn="ctr"/>
            <a:endParaRPr lang="sv-SE" sz="2800" dirty="0"/>
          </a:p>
          <a:p>
            <a:pPr algn="ctr"/>
            <a:r>
              <a:rPr lang="sv-SE" sz="2800" dirty="0"/>
              <a:t>- Synd är ett återkommande tema i Bibeln och kristendomen</a:t>
            </a:r>
          </a:p>
          <a:p>
            <a:pPr marL="457200" indent="-457200" algn="ctr">
              <a:buFontTx/>
              <a:buChar char="-"/>
            </a:pPr>
            <a:r>
              <a:rPr lang="sv-SE" sz="2800" dirty="0"/>
              <a:t>Synd leder till lidande och ont </a:t>
            </a:r>
          </a:p>
          <a:p>
            <a:pPr marL="457200" indent="-457200" algn="ctr">
              <a:buFontTx/>
              <a:buChar char="-"/>
            </a:pPr>
            <a:r>
              <a:rPr lang="sv-SE" sz="2800" dirty="0"/>
              <a:t>Motsatsen till synd är att älska varandra och älska Gud   </a:t>
            </a:r>
          </a:p>
          <a:p>
            <a:pPr algn="ctr"/>
            <a:r>
              <a:rPr lang="sv-SE" sz="2800" dirty="0"/>
              <a:t> </a:t>
            </a:r>
          </a:p>
          <a:p>
            <a:pPr marL="457200" indent="-457200" algn="ctr">
              <a:buFontTx/>
              <a:buChar char="-"/>
            </a:pP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3219265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arden of Eden - World History Encyclopedia">
            <a:extLst>
              <a:ext uri="{FF2B5EF4-FFF2-40B4-BE49-F238E27FC236}">
                <a16:creationId xmlns="" xmlns:a16="http://schemas.microsoft.com/office/drawing/2014/main" id="{ACFFA32A-8369-4DC4-B9F5-99520C520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70" y="791039"/>
            <a:ext cx="8167060" cy="52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16037"/>
      </p:ext>
    </p:extLst>
  </p:cSld>
  <p:clrMapOvr>
    <a:masterClrMapping/>
  </p:clrMapOvr>
</p:sld>
</file>

<file path=ppt/theme/theme1.xml><?xml version="1.0" encoding="utf-8"?>
<a:theme xmlns:a="http://schemas.openxmlformats.org/drawingml/2006/main" name="Ram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41854-87B3-4953-A183-EF3BD285377B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purl.org/dc/dcmitype/"/>
    <ds:schemaRef ds:uri="http://purl.org/dc/elements/1.1/"/>
    <ds:schemaRef ds:uri="http://purl.org/dc/terms/"/>
    <ds:schemaRef ds:uri="16c05727-aa75-4e4a-9b5f-8a80a116589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77E783-5AB8-45E6-9E56-AE40075231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9BFA2-1FA5-44A1-B975-10D6BF58E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Arkitekturdesign</Template>
  <TotalTime>8478</TotalTime>
  <Words>57</Words>
  <Application>Microsoft Office PowerPoint</Application>
  <PresentationFormat>Bredbild</PresentationFormat>
  <Paragraphs>22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Calibri</vt:lpstr>
      <vt:lpstr>Corbel</vt:lpstr>
      <vt:lpstr>Wingdings 2</vt:lpstr>
      <vt:lpstr>Ram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Alice Danielsson</dc:creator>
  <cp:lastModifiedBy>Maria Utbult</cp:lastModifiedBy>
  <cp:revision>9</cp:revision>
  <dcterms:created xsi:type="dcterms:W3CDTF">2021-06-29T12:47:31Z</dcterms:created>
  <dcterms:modified xsi:type="dcterms:W3CDTF">2022-07-30T19:38:20Z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